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5"/>
  </p:handoutMasterIdLst>
  <p:sldIdLst>
    <p:sldId id="680" r:id="rId3"/>
    <p:sldId id="681" r:id="rId5"/>
    <p:sldId id="682" r:id="rId6"/>
    <p:sldId id="749" r:id="rId7"/>
    <p:sldId id="712" r:id="rId8"/>
    <p:sldId id="714" r:id="rId9"/>
    <p:sldId id="744" r:id="rId10"/>
    <p:sldId id="745" r:id="rId11"/>
    <p:sldId id="746" r:id="rId12"/>
    <p:sldId id="747" r:id="rId13"/>
    <p:sldId id="711" r:id="rId14"/>
  </p:sldIdLst>
  <p:sldSz cx="9144000" cy="5143500" type="screen16x9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659A2A"/>
    <a:srgbClr val="525252"/>
    <a:srgbClr val="626262"/>
    <a:srgbClr val="565656"/>
    <a:srgbClr val="FF0000"/>
    <a:srgbClr val="C00000"/>
    <a:srgbClr val="B01319"/>
    <a:srgbClr val="ACC32B"/>
    <a:srgbClr val="FEB62B"/>
    <a:srgbClr val="ACC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4" autoAdjust="0"/>
    <p:restoredTop sz="90542" autoAdjust="0"/>
  </p:normalViewPr>
  <p:slideViewPr>
    <p:cSldViewPr>
      <p:cViewPr>
        <p:scale>
          <a:sx n="87" d="100"/>
          <a:sy n="87" d="100"/>
        </p:scale>
        <p:origin x="576" y="1026"/>
      </p:cViewPr>
      <p:guideLst>
        <p:guide pos="2851"/>
        <p:guide orient="horz" pos="21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gs" Target="tags/tag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91C0ED-1C8B-4FF3-91A6-E652895D46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6ED419-5B3F-423C-8358-46E41EBE13C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Good morning everyone, my name is Yang Zheng, Im here to present my data1030 project. The tile of my project is UK used car price prediction. </a:t>
            </a:r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When spitting was finished, I entered preprocessing phase. Here, I used one hot encoder for </a:t>
            </a:r>
            <a:r>
              <a:rPr lang="en-US" altLang="zh-CN"/>
              <a:t>string types, like model, transmission, fueltype and brand columns. And for columns with integer type, I used standard scaler. </a:t>
            </a:r>
            <a:r>
              <a:rPr lang="en-US" altLang="zh-CN">
                <a:sym typeface="+mn-ea"/>
              </a:rPr>
              <a:t>Also, I check my dataset, there is no missing value. </a:t>
            </a:r>
            <a:r>
              <a:rPr lang="en-US" altLang="zh-CN"/>
              <a:t>I built a pipeline to do the preprocessing. 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Before the preprocessing, the nubmer column for data was 10, after preprocessing, the number of column became 153 because I have 134 car models. </a:t>
            </a:r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this is the progress I have for now. thats it for my presentation. Thank you for listening.</a:t>
            </a: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My presentation contains four parts, intro, EDA, splitting and preprocessing. </a:t>
            </a: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For the background, when a custmer buying a new car, the price is mostly determined by the manufacturer. On the other hand, when buying a used car, it's usually hard to know what a fair price is. There are a variety of features of a car like mileage, transmission, type of fuel, fuel consumption, year of manufacturing, that will influence the used car price. </a:t>
            </a:r>
            <a:endParaRPr lang="en-US"/>
          </a:p>
          <a:p>
            <a:endParaRPr lang="en-US"/>
          </a:p>
          <a:p>
            <a:r>
              <a:rPr lang="en-US"/>
              <a:t>In this project, I would like using Machine Learning to evaluate the price of a used car with a supervised learning method. These informaiton may help the customer to make a good decision to buy used car in fair price. </a:t>
            </a:r>
            <a:endParaRPr lang="en-US"/>
          </a:p>
          <a:p>
            <a:endParaRPr lang="en-US"/>
          </a:p>
          <a:p>
            <a:r>
              <a:rPr lang="en-US"/>
              <a:t>And the data I am using is from Kaggle. But the original data were collected using web scraper from an UK online car marketplace called Exchange &amp; Mart. </a:t>
            </a:r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Because In this project, my goal is to predict a car price based on the features provided, so it is a regression problem. </a:t>
            </a:r>
            <a:endParaRPr lang="en-US"/>
          </a:p>
          <a:p>
            <a:endParaRPr lang="en-US"/>
          </a:p>
          <a:p>
            <a:r>
              <a:rPr lang="en-US"/>
              <a:t>The dataset come with several CSV files, each file contains 9 features of cars for one specific brand, such as toyota, ford. So </a:t>
            </a:r>
            <a:r>
              <a:rPr lang="en-US"/>
              <a:t>after I combining all CSV files, I created another column called brand. Eventually, my dataset has 10 columns and 66170 rows.</a:t>
            </a:r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A</a:t>
            </a:r>
            <a:r>
              <a:rPr lang="en-US"/>
              <a:t>fter finishing combining the data, I started EDA phase. When I viewed the information about Year column in the dataset, I found that there is a car with the year of 2060. It is clearly a wrong data, so I dropped it. </a:t>
            </a:r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Then I plotted a scatter plot of year vs price. From the figure we can learn that price are higher when the year of car closer to nowadays. The lower limit doesn</a:t>
            </a:r>
            <a:r>
              <a:rPr lang="zh-CN" altLang="en-US"/>
              <a:t>’</a:t>
            </a:r>
            <a:r>
              <a:rPr lang="en-US" altLang="zh-CN"/>
              <a:t>t change much, but upper limit increased obviously. </a:t>
            </a: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There is another EDA plot, it is about MPG feature (Mile per gallon). As we can see from the figure, most of cars have MPG around 50-60. This MPG number is from manufacturer</a:t>
            </a:r>
            <a:r>
              <a:rPr lang="zh-CN" altLang="en-US"/>
              <a:t>’</a:t>
            </a:r>
            <a:r>
              <a:rPr lang="en-US" altLang="zh-CN"/>
              <a:t>s specification, not reall driving result. There are few blue dots with MPG over 400 from BMW. I also check these dots, they are BMW I-3 model, which is a hybrid car.</a:t>
            </a:r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The column of road tax was originally called tax, which made me confused because I firstly considered it as sale tax. If it the sale tax, the tax should has positive correlation with price, but from the figure, it is apperantly not. So I did some research online and fount this is road tax in UK ,and </a:t>
            </a:r>
            <a:r>
              <a:rPr lang="en-US" altLang="zh-CN">
                <a:sym typeface="+mn-ea"/>
              </a:rPr>
              <a:t>rates are based either on engine size, or fuel type and carbon dioxide (CO2 emissions), depending on when the vehicle was first registered.</a:t>
            </a:r>
            <a:r>
              <a:rPr lang="en-US" altLang="zh-CN"/>
              <a:t>. Therefore, I changed column name to road tax for better understanding. </a:t>
            </a:r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After EDA, I started splitting process. In this case, I just used basic splitting method because of iid data I have. Since I have dataset with about 66K rows, I splitted it in 80%-10%-10% way, which means train set including 80% of total data, and valiadation set and test set containing 10% of total data, respectively. </a:t>
            </a:r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 descr="dsi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1460" y="4371975"/>
            <a:ext cx="1616075" cy="575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ageCurlDoubl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3671754" y="33607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800" b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添加标题暨内容</a:t>
            </a:r>
            <a:endParaRPr lang="zh-CN" altLang="en-US" sz="1800" b="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6" descr="dsi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1460" y="4371975"/>
            <a:ext cx="1616075" cy="575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ageCurlDoubl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ageCurlDoubl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si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1460" y="4371975"/>
            <a:ext cx="1616075" cy="57594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ageCurlDoubl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框 8"/>
          <p:cNvSpPr txBox="1"/>
          <p:nvPr/>
        </p:nvSpPr>
        <p:spPr>
          <a:xfrm>
            <a:off x="655955" y="771525"/>
            <a:ext cx="7981950" cy="721995"/>
          </a:xfrm>
          <a:prstGeom prst="rect">
            <a:avLst/>
          </a:prstGeom>
          <a:noFill/>
        </p:spPr>
        <p:txBody>
          <a:bodyPr wrap="square" lIns="91442" tIns="45720" rIns="91442" bIns="45720" rtlCol="0">
            <a:spAutoFit/>
          </a:bodyPr>
          <a:lstStyle/>
          <a:p>
            <a:pPr algn="ctr"/>
            <a:r>
              <a:rPr lang="en-US" altLang="zh-CN" sz="4100" b="1" dirty="0">
                <a:solidFill>
                  <a:srgbClr val="302F33"/>
                </a:solidFill>
                <a:latin typeface="+mj-lt"/>
                <a:ea typeface="黑体" panose="02010600030101010101" charset="-122"/>
                <a:cs typeface="+mj-lt"/>
              </a:rPr>
              <a:t>UK Used Car Price Prediction</a:t>
            </a:r>
            <a:endParaRPr lang="en-US" altLang="zh-CN" sz="4100" b="1" dirty="0">
              <a:solidFill>
                <a:srgbClr val="302F33"/>
              </a:solidFill>
              <a:latin typeface="+mj-lt"/>
              <a:ea typeface="黑体" panose="02010600030101010101" charset="-122"/>
              <a:cs typeface="+mj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627630" y="1708150"/>
            <a:ext cx="4087495" cy="583565"/>
          </a:xfrm>
          <a:prstGeom prst="rect">
            <a:avLst/>
          </a:prstGeom>
          <a:noFill/>
        </p:spPr>
        <p:txBody>
          <a:bodyPr wrap="square" lIns="91442" tIns="45720" rIns="91442" bIns="45720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黑体" panose="02010600030101010101" charset="-122"/>
                <a:cs typeface="+mn-lt"/>
              </a:rPr>
              <a:t>Yang Zheng</a:t>
            </a:r>
            <a:endParaRPr lang="en-US" altLang="zh-CN" dirty="0">
              <a:solidFill>
                <a:schemeClr val="bg1">
                  <a:lumMod val="50000"/>
                </a:schemeClr>
              </a:solidFill>
              <a:ea typeface="黑体" panose="02010600030101010101" charset="-122"/>
              <a:cs typeface="+mn-lt"/>
            </a:endParaRPr>
          </a:p>
          <a:p>
            <a:pPr algn="ct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黑体" panose="02010600030101010101" charset="-122"/>
                <a:cs typeface="+mn-lt"/>
              </a:rPr>
              <a:t>October 17th, 2022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ea typeface="黑体" panose="02010600030101010101" charset="-122"/>
              <a:cs typeface="+mn-lt"/>
            </a:endParaRPr>
          </a:p>
        </p:txBody>
      </p:sp>
      <p:pic>
        <p:nvPicPr>
          <p:cNvPr id="20" name="图片 19" descr="b30851bed45d32008e221b83b96f33e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585" y="2860040"/>
            <a:ext cx="4380230" cy="125666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258263" y="4300096"/>
            <a:ext cx="677606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80" dirty="0">
                <a:solidFill>
                  <a:schemeClr val="tx1">
                    <a:lumMod val="65000"/>
                    <a:lumOff val="35000"/>
                  </a:schemeClr>
                </a:solidFill>
                <a:ea typeface="Adobe Myungjo Std M" panose="02020600000000000000" pitchFamily="18" charset="-128"/>
                <a:cs typeface="+mn-lt"/>
              </a:rPr>
              <a:t>Github Repository:</a:t>
            </a:r>
            <a:endParaRPr lang="en-US" altLang="zh-CN" sz="1080" dirty="0">
              <a:solidFill>
                <a:schemeClr val="tx1">
                  <a:lumMod val="65000"/>
                  <a:lumOff val="35000"/>
                </a:schemeClr>
              </a:solidFill>
              <a:ea typeface="Adobe Myungjo Std M" panose="02020600000000000000" pitchFamily="18" charset="-128"/>
              <a:cs typeface="+mn-lt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700145" y="2369820"/>
            <a:ext cx="194246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黑体" panose="02010600030101010101" charset="-122"/>
                <a:cs typeface="+mn-lt"/>
                <a:sym typeface="+mn-ea"/>
              </a:rPr>
              <a:t>Data Science Initiative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ea typeface="黑体" panose="02010600030101010101" charset="-122"/>
              <a:cs typeface="+mn-lt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  <p:timing>
    <p:tnLst>
      <p:par>
        <p:cTn id="1" dur="indefinite" restart="never" nodeType="tmRoot"/>
      </p:par>
    </p:tnLst>
    <p:bldLst>
      <p:bldP spid="48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9"/>
          <p:cNvSpPr txBox="1"/>
          <p:nvPr/>
        </p:nvSpPr>
        <p:spPr>
          <a:xfrm>
            <a:off x="251460" y="195580"/>
            <a:ext cx="3333750" cy="521970"/>
          </a:xfrm>
          <a:prstGeom prst="rect">
            <a:avLst/>
          </a:prstGeom>
          <a:noFill/>
        </p:spPr>
        <p:txBody>
          <a:bodyPr wrap="square" lIns="91442" tIns="45720" rIns="91442" bIns="45720" rtlCol="0">
            <a:spAutoFit/>
          </a:bodyPr>
          <a:p>
            <a:pPr algn="l"/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+mj-lt"/>
                <a:ea typeface="黑体" panose="02010600030101010101" charset="-122"/>
                <a:cs typeface="+mj-lt"/>
              </a:rPr>
              <a:t>3 - Preprocessing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+mj-lt"/>
              <a:ea typeface="黑体" panose="02010600030101010101" charset="-122"/>
              <a:cs typeface="+mj-lt"/>
            </a:endParaRPr>
          </a:p>
        </p:txBody>
      </p:sp>
      <p:sp>
        <p:nvSpPr>
          <p:cNvPr id="9" name="文本框 9"/>
          <p:cNvSpPr txBox="1"/>
          <p:nvPr/>
        </p:nvSpPr>
        <p:spPr>
          <a:xfrm>
            <a:off x="5652135" y="1419860"/>
            <a:ext cx="2992120" cy="645160"/>
          </a:xfrm>
          <a:prstGeom prst="rect">
            <a:avLst/>
          </a:prstGeom>
          <a:noFill/>
        </p:spPr>
        <p:txBody>
          <a:bodyPr wrap="square" lIns="91442" tIns="45720" rIns="91442" bIns="45720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黑体" panose="02010600030101010101" charset="-122"/>
                <a:cs typeface="+mn-lt"/>
              </a:rPr>
              <a:t>OneHotEncoder for str</a:t>
            </a:r>
            <a:endParaRPr lang="en-US" altLang="zh-CN" dirty="0">
              <a:solidFill>
                <a:schemeClr val="bg1">
                  <a:lumMod val="50000"/>
                </a:schemeClr>
              </a:solidFill>
              <a:ea typeface="黑体" panose="02010600030101010101" charset="-122"/>
              <a:cs typeface="+mn-lt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黑体" panose="02010600030101010101" charset="-122"/>
                <a:cs typeface="+mn-lt"/>
              </a:rPr>
              <a:t>     StandardScaler for int</a:t>
            </a:r>
            <a:endParaRPr lang="en-US" altLang="zh-CN" dirty="0">
              <a:solidFill>
                <a:schemeClr val="bg1">
                  <a:lumMod val="50000"/>
                </a:schemeClr>
              </a:solidFill>
              <a:ea typeface="黑体" panose="02010600030101010101" charset="-122"/>
              <a:cs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52135" y="2993390"/>
            <a:ext cx="3064510" cy="645160"/>
          </a:xfrm>
          <a:prstGeom prst="rect">
            <a:avLst/>
          </a:prstGeom>
          <a:noFill/>
        </p:spPr>
        <p:txBody>
          <a:bodyPr wrap="square" lIns="91442" tIns="45720" rIns="91442" bIns="45720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黑体" panose="02010600030101010101" charset="-122"/>
                <a:cs typeface="+mn-lt"/>
              </a:rPr>
              <a:t>Columns before prep: 10 Columns after prep: 153</a:t>
            </a:r>
            <a:endParaRPr lang="en-US" altLang="zh-CN" dirty="0">
              <a:solidFill>
                <a:schemeClr val="bg1">
                  <a:lumMod val="50000"/>
                </a:schemeClr>
              </a:solidFill>
              <a:ea typeface="黑体" panose="02010600030101010101" charset="-122"/>
              <a:cs typeface="+mn-lt"/>
            </a:endParaRPr>
          </a:p>
        </p:txBody>
      </p:sp>
      <p:sp>
        <p:nvSpPr>
          <p:cNvPr id="7" name="文本框 9"/>
          <p:cNvSpPr txBox="1"/>
          <p:nvPr/>
        </p:nvSpPr>
        <p:spPr>
          <a:xfrm>
            <a:off x="5652135" y="2345055"/>
            <a:ext cx="2992120" cy="368300"/>
          </a:xfrm>
          <a:prstGeom prst="rect">
            <a:avLst/>
          </a:prstGeom>
          <a:noFill/>
        </p:spPr>
        <p:txBody>
          <a:bodyPr wrap="square" lIns="91442" tIns="45720" rIns="91442" bIns="45720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黑体" panose="02010600030101010101" charset="-122"/>
                <a:cs typeface="+mn-lt"/>
              </a:rPr>
              <a:t>Prep through pipeline</a:t>
            </a:r>
            <a:endParaRPr lang="en-US" altLang="zh-CN" dirty="0">
              <a:solidFill>
                <a:schemeClr val="bg1">
                  <a:lumMod val="50000"/>
                </a:schemeClr>
              </a:solidFill>
              <a:ea typeface="黑体" panose="02010600030101010101" charset="-122"/>
              <a:cs typeface="+mn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795" y="843280"/>
            <a:ext cx="4499610" cy="34563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框 8"/>
          <p:cNvSpPr txBox="1"/>
          <p:nvPr/>
        </p:nvSpPr>
        <p:spPr>
          <a:xfrm>
            <a:off x="1691720" y="1276365"/>
            <a:ext cx="5797391" cy="645160"/>
          </a:xfrm>
          <a:prstGeom prst="rect">
            <a:avLst/>
          </a:prstGeom>
          <a:noFill/>
        </p:spPr>
        <p:txBody>
          <a:bodyPr wrap="square" lIns="91442" tIns="45720" rIns="91442" bIns="45720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302F33"/>
                </a:solidFill>
                <a:latin typeface="+mj-lt"/>
                <a:ea typeface="黑体" panose="02010600030101010101" charset="-122"/>
                <a:cs typeface="+mj-lt"/>
              </a:rPr>
              <a:t>To be continued</a:t>
            </a:r>
            <a:endParaRPr lang="en-US" altLang="zh-CN" sz="3600" b="1" dirty="0" smtClean="0">
              <a:solidFill>
                <a:srgbClr val="302F33"/>
              </a:solidFill>
              <a:latin typeface="+mj-lt"/>
              <a:ea typeface="黑体" panose="02010600030101010101" charset="-122"/>
              <a:cs typeface="+mj-lt"/>
            </a:endParaRPr>
          </a:p>
        </p:txBody>
      </p:sp>
      <p:pic>
        <p:nvPicPr>
          <p:cNvPr id="20" name="图片 19" descr="b30851bed45d32008e221b83b96f33e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8978" y="2283936"/>
            <a:ext cx="5139690" cy="14744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  <p:timing>
    <p:tnLst>
      <p:par>
        <p:cTn id="1" dur="indefinite" restart="never" nodeType="tmRoot"/>
      </p:par>
    </p:tnLst>
    <p:bldLst>
      <p:bldP spid="4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13"/>
          <p:cNvSpPr txBox="1">
            <a:spLocks noChangeArrowheads="1"/>
          </p:cNvSpPr>
          <p:nvPr/>
        </p:nvSpPr>
        <p:spPr bwMode="auto">
          <a:xfrm>
            <a:off x="2195699" y="1779707"/>
            <a:ext cx="880745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en-US" altLang="zh-CN" sz="1400" dirty="0">
                <a:solidFill>
                  <a:schemeClr val="tx2"/>
                </a:solidFill>
                <a:latin typeface="Agency FB" panose="020B0503020202020204" pitchFamily="34" charset="0"/>
              </a:rPr>
              <a:t>PART 01</a:t>
            </a:r>
            <a:endParaRPr lang="en-US" altLang="zh-CN" sz="1400" dirty="0">
              <a:solidFill>
                <a:schemeClr val="tx2"/>
              </a:solidFill>
              <a:latin typeface="Agency FB" panose="020B0503020202020204" pitchFamily="34" charset="0"/>
            </a:endParaRPr>
          </a:p>
        </p:txBody>
      </p:sp>
      <p:sp>
        <p:nvSpPr>
          <p:cNvPr id="30" name="文本框 66"/>
          <p:cNvSpPr txBox="1">
            <a:spLocks noChangeArrowheads="1"/>
          </p:cNvSpPr>
          <p:nvPr/>
        </p:nvSpPr>
        <p:spPr bwMode="auto">
          <a:xfrm>
            <a:off x="1619755" y="2086773"/>
            <a:ext cx="219202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4400">
                <a:latin typeface="Simply City Light" panose="020B0303020202080204" pitchFamily="34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buNone/>
            </a:pPr>
            <a:r>
              <a:rPr lang="en-US" altLang="zh-CN" sz="2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</a:t>
            </a:r>
            <a:r>
              <a:rPr lang="en-US" altLang="zh-CN" sz="2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duction</a:t>
            </a:r>
            <a:endParaRPr lang="en-US" altLang="zh-CN" sz="28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7684" y="771546"/>
            <a:ext cx="234950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6350">
                  <a:noFill/>
                </a:ln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lt"/>
              </a:rPr>
              <a:t>CONTENTS</a:t>
            </a:r>
            <a:endParaRPr lang="en-US" altLang="zh-CN" sz="3200" dirty="0">
              <a:ln w="6350">
                <a:noFill/>
              </a:ln>
              <a:solidFill>
                <a:schemeClr val="tx2"/>
              </a:solidFill>
              <a:latin typeface="+mj-lt"/>
              <a:ea typeface="微软雅黑" panose="020B0503020204020204" pitchFamily="34" charset="-122"/>
              <a:cs typeface="+mj-lt"/>
            </a:endParaRPr>
          </a:p>
        </p:txBody>
      </p:sp>
      <p:sp>
        <p:nvSpPr>
          <p:cNvPr id="9" name="文本框 13"/>
          <p:cNvSpPr txBox="1">
            <a:spLocks noChangeArrowheads="1"/>
          </p:cNvSpPr>
          <p:nvPr/>
        </p:nvSpPr>
        <p:spPr bwMode="auto">
          <a:xfrm>
            <a:off x="5867904" y="1779707"/>
            <a:ext cx="916305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en-US" altLang="zh-CN" sz="1400" dirty="0">
                <a:solidFill>
                  <a:schemeClr val="tx2"/>
                </a:solidFill>
                <a:latin typeface="Agency FB" panose="020B0503020202020204" pitchFamily="34" charset="0"/>
              </a:rPr>
              <a:t>PART 02</a:t>
            </a:r>
            <a:endParaRPr lang="en-US" altLang="zh-CN" sz="1400" dirty="0">
              <a:solidFill>
                <a:schemeClr val="tx2"/>
              </a:solidFill>
              <a:latin typeface="Agency FB" panose="020B0503020202020204" pitchFamily="34" charset="0"/>
            </a:endParaRPr>
          </a:p>
        </p:txBody>
      </p:sp>
      <p:sp>
        <p:nvSpPr>
          <p:cNvPr id="10" name="文本框 66"/>
          <p:cNvSpPr txBox="1">
            <a:spLocks noChangeArrowheads="1"/>
          </p:cNvSpPr>
          <p:nvPr/>
        </p:nvSpPr>
        <p:spPr bwMode="auto">
          <a:xfrm>
            <a:off x="5853300" y="2086773"/>
            <a:ext cx="93091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4400">
                <a:latin typeface="Simply City Light" panose="020B0303020202080204" pitchFamily="34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buNone/>
            </a:pPr>
            <a:r>
              <a:rPr lang="en-US" altLang="zh-CN" sz="2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EDA</a:t>
            </a:r>
            <a:endParaRPr lang="en-US" altLang="zh-CN" sz="28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3"/>
          <p:cNvSpPr txBox="1">
            <a:spLocks noChangeArrowheads="1"/>
          </p:cNvSpPr>
          <p:nvPr/>
        </p:nvSpPr>
        <p:spPr bwMode="auto">
          <a:xfrm>
            <a:off x="2195699" y="3147497"/>
            <a:ext cx="916305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en-US" altLang="zh-CN" sz="1400" dirty="0">
                <a:solidFill>
                  <a:schemeClr val="tx2"/>
                </a:solidFill>
                <a:latin typeface="Agency FB" panose="020B0503020202020204" pitchFamily="34" charset="0"/>
              </a:rPr>
              <a:t>PART 03</a:t>
            </a:r>
            <a:endParaRPr lang="en-US" altLang="zh-CN" sz="1400" dirty="0">
              <a:solidFill>
                <a:schemeClr val="tx2"/>
              </a:solidFill>
              <a:latin typeface="Agency FB" panose="020B0503020202020204" pitchFamily="34" charset="0"/>
            </a:endParaRPr>
          </a:p>
        </p:txBody>
      </p:sp>
      <p:sp>
        <p:nvSpPr>
          <p:cNvPr id="12" name="文本框 66"/>
          <p:cNvSpPr txBox="1">
            <a:spLocks noChangeArrowheads="1"/>
          </p:cNvSpPr>
          <p:nvPr/>
        </p:nvSpPr>
        <p:spPr bwMode="auto">
          <a:xfrm>
            <a:off x="1908045" y="3454563"/>
            <a:ext cx="153289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4400">
                <a:latin typeface="Simply City Light" panose="020B0303020202080204" pitchFamily="34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buNone/>
            </a:pPr>
            <a:r>
              <a:rPr lang="en-US" altLang="zh-CN" sz="2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Splitting</a:t>
            </a:r>
            <a:endParaRPr lang="en-US" altLang="zh-CN" sz="28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3"/>
          <p:cNvSpPr txBox="1">
            <a:spLocks noChangeArrowheads="1"/>
          </p:cNvSpPr>
          <p:nvPr/>
        </p:nvSpPr>
        <p:spPr bwMode="auto">
          <a:xfrm>
            <a:off x="5872984" y="3147497"/>
            <a:ext cx="916305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en-US" altLang="zh-CN" sz="1400" dirty="0">
                <a:solidFill>
                  <a:schemeClr val="tx2"/>
                </a:solidFill>
                <a:latin typeface="Agency FB" panose="020B0503020202020204" pitchFamily="34" charset="0"/>
              </a:rPr>
              <a:t>PART 04</a:t>
            </a:r>
            <a:endParaRPr lang="en-US" altLang="zh-CN" sz="1400" dirty="0">
              <a:solidFill>
                <a:schemeClr val="tx2"/>
              </a:solidFill>
              <a:latin typeface="Agency FB" panose="020B0503020202020204" pitchFamily="34" charset="0"/>
            </a:endParaRPr>
          </a:p>
        </p:txBody>
      </p:sp>
      <p:sp>
        <p:nvSpPr>
          <p:cNvPr id="14" name="文本框 66"/>
          <p:cNvSpPr txBox="1">
            <a:spLocks noChangeArrowheads="1"/>
          </p:cNvSpPr>
          <p:nvPr/>
        </p:nvSpPr>
        <p:spPr bwMode="auto">
          <a:xfrm>
            <a:off x="5027800" y="3454563"/>
            <a:ext cx="260667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4400">
                <a:latin typeface="Simply City Light" panose="020B0303020202080204" pitchFamily="34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buNone/>
            </a:pPr>
            <a:r>
              <a:rPr lang="en-US" altLang="zh-CN" sz="2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Preprocessing</a:t>
            </a:r>
            <a:endParaRPr lang="en-US" altLang="zh-CN" sz="28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29" grpId="0"/>
      <p:bldP spid="30" grpId="0"/>
      <p:bldP spid="2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5580380" y="2932430"/>
            <a:ext cx="2992120" cy="645160"/>
          </a:xfrm>
          <a:prstGeom prst="rect">
            <a:avLst/>
          </a:prstGeom>
          <a:noFill/>
        </p:spPr>
        <p:txBody>
          <a:bodyPr wrap="square" lIns="91442" tIns="45720" rIns="91442" bIns="4572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黑体" panose="02010600030101010101" charset="-122"/>
                <a:cs typeface="+mn-lt"/>
              </a:rPr>
              <a:t>Dataset from Exchange &amp; Mart</a:t>
            </a:r>
            <a:endParaRPr lang="en-US" altLang="zh-CN" dirty="0">
              <a:solidFill>
                <a:schemeClr val="bg1">
                  <a:lumMod val="50000"/>
                </a:schemeClr>
              </a:solidFill>
              <a:ea typeface="黑体" panose="02010600030101010101" charset="-122"/>
              <a:cs typeface="+mn-lt"/>
            </a:endParaRPr>
          </a:p>
        </p:txBody>
      </p:sp>
      <p:sp>
        <p:nvSpPr>
          <p:cNvPr id="2" name="文本框 9"/>
          <p:cNvSpPr txBox="1"/>
          <p:nvPr/>
        </p:nvSpPr>
        <p:spPr>
          <a:xfrm>
            <a:off x="251460" y="195580"/>
            <a:ext cx="2363470" cy="521970"/>
          </a:xfrm>
          <a:prstGeom prst="rect">
            <a:avLst/>
          </a:prstGeom>
          <a:noFill/>
        </p:spPr>
        <p:txBody>
          <a:bodyPr wrap="square" lIns="91442" tIns="45720" rIns="91442" bIns="45720" rtlCol="0">
            <a:spAutoFit/>
          </a:bodyPr>
          <a:p>
            <a:pPr algn="l"/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+mj-lt"/>
                <a:ea typeface="黑体" panose="02010600030101010101" charset="-122"/>
                <a:cs typeface="+mj-lt"/>
              </a:rPr>
              <a:t>1 - Intro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+mj-lt"/>
              <a:ea typeface="黑体" panose="02010600030101010101" charset="-122"/>
              <a:cs typeface="+mj-lt"/>
            </a:endParaRPr>
          </a:p>
        </p:txBody>
      </p:sp>
      <p:sp>
        <p:nvSpPr>
          <p:cNvPr id="9" name="文本框 9"/>
          <p:cNvSpPr txBox="1"/>
          <p:nvPr/>
        </p:nvSpPr>
        <p:spPr>
          <a:xfrm>
            <a:off x="5580380" y="1924050"/>
            <a:ext cx="2992120" cy="645160"/>
          </a:xfrm>
          <a:prstGeom prst="rect">
            <a:avLst/>
          </a:prstGeom>
          <a:noFill/>
        </p:spPr>
        <p:txBody>
          <a:bodyPr wrap="square" lIns="91442" tIns="45720" rIns="91442" bIns="45720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黑体" panose="02010600030101010101" charset="-122"/>
                <a:cs typeface="+mn-lt"/>
              </a:rPr>
              <a:t>To know the fair price of a car</a:t>
            </a:r>
            <a:endParaRPr lang="en-US" altLang="zh-CN" dirty="0">
              <a:solidFill>
                <a:schemeClr val="bg1">
                  <a:lumMod val="50000"/>
                </a:schemeClr>
              </a:solidFill>
              <a:ea typeface="黑体" panose="02010600030101010101" charset="-122"/>
              <a:cs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50" y="1203960"/>
            <a:ext cx="4651375" cy="3183255"/>
          </a:xfrm>
          <a:prstGeom prst="rect">
            <a:avLst/>
          </a:prstGeom>
        </p:spPr>
      </p:pic>
      <p:sp>
        <p:nvSpPr>
          <p:cNvPr id="12" name="文本框 66"/>
          <p:cNvSpPr txBox="1">
            <a:spLocks noChangeArrowheads="1"/>
          </p:cNvSpPr>
          <p:nvPr/>
        </p:nvSpPr>
        <p:spPr bwMode="auto">
          <a:xfrm>
            <a:off x="3603495" y="627543"/>
            <a:ext cx="193738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4400">
                <a:latin typeface="Simply City Light" panose="020B0303020202080204" pitchFamily="34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buNone/>
            </a:pPr>
            <a:r>
              <a:rPr lang="en-US" altLang="zh-CN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endParaRPr lang="en-US" altLang="zh-CN" sz="2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0" grpId="0"/>
      <p:bldP spid="2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5580380" y="3507740"/>
            <a:ext cx="2992120" cy="368300"/>
          </a:xfrm>
          <a:prstGeom prst="rect">
            <a:avLst/>
          </a:prstGeom>
          <a:noFill/>
        </p:spPr>
        <p:txBody>
          <a:bodyPr wrap="square" lIns="91442" tIns="45720" rIns="91442" bIns="4572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黑体" panose="02010600030101010101" charset="-122"/>
                <a:cs typeface="+mn-lt"/>
              </a:rPr>
              <a:t>66170 rows, 10 columns</a:t>
            </a:r>
            <a:endParaRPr lang="en-US" altLang="zh-CN" dirty="0">
              <a:solidFill>
                <a:schemeClr val="bg1">
                  <a:lumMod val="50000"/>
                </a:schemeClr>
              </a:solidFill>
              <a:ea typeface="黑体" panose="02010600030101010101" charset="-122"/>
              <a:cs typeface="+mn-lt"/>
            </a:endParaRPr>
          </a:p>
        </p:txBody>
      </p:sp>
      <p:sp>
        <p:nvSpPr>
          <p:cNvPr id="2" name="文本框 9"/>
          <p:cNvSpPr txBox="1"/>
          <p:nvPr/>
        </p:nvSpPr>
        <p:spPr>
          <a:xfrm>
            <a:off x="251460" y="195580"/>
            <a:ext cx="2363470" cy="521970"/>
          </a:xfrm>
          <a:prstGeom prst="rect">
            <a:avLst/>
          </a:prstGeom>
          <a:noFill/>
        </p:spPr>
        <p:txBody>
          <a:bodyPr wrap="square" lIns="91442" tIns="45720" rIns="91442" bIns="45720" rtlCol="0">
            <a:spAutoFit/>
          </a:bodyPr>
          <a:p>
            <a:pPr algn="l"/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+mj-lt"/>
                <a:ea typeface="黑体" panose="02010600030101010101" charset="-122"/>
                <a:cs typeface="+mj-lt"/>
              </a:rPr>
              <a:t>1 - Intro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+mj-lt"/>
              <a:ea typeface="黑体" panose="02010600030101010101" charset="-122"/>
              <a:cs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160" y="1131570"/>
            <a:ext cx="4398010" cy="3221355"/>
          </a:xfrm>
          <a:prstGeom prst="rect">
            <a:avLst/>
          </a:prstGeom>
        </p:spPr>
      </p:pic>
      <p:sp>
        <p:nvSpPr>
          <p:cNvPr id="7" name="文本框 9"/>
          <p:cNvSpPr txBox="1"/>
          <p:nvPr/>
        </p:nvSpPr>
        <p:spPr>
          <a:xfrm>
            <a:off x="5580380" y="2859405"/>
            <a:ext cx="3339465" cy="368300"/>
          </a:xfrm>
          <a:prstGeom prst="rect">
            <a:avLst/>
          </a:prstGeom>
          <a:noFill/>
        </p:spPr>
        <p:txBody>
          <a:bodyPr wrap="square" lIns="91442" tIns="45720" rIns="91442" bIns="45720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黑体" panose="02010600030101010101" charset="-122"/>
                <a:cs typeface="+mn-lt"/>
              </a:rPr>
              <a:t>Add a new feature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ea typeface="黑体" panose="02010600030101010101" charset="-122"/>
                <a:cs typeface="+mn-lt"/>
              </a:rPr>
              <a:t>“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黑体" panose="02010600030101010101" charset="-122"/>
                <a:cs typeface="+mn-lt"/>
              </a:rPr>
              <a:t>brand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ea typeface="黑体" panose="02010600030101010101" charset="-122"/>
                <a:cs typeface="+mn-lt"/>
              </a:rPr>
              <a:t>”</a:t>
            </a:r>
            <a:endParaRPr lang="zh-CN" altLang="en-US" dirty="0">
              <a:solidFill>
                <a:schemeClr val="bg1">
                  <a:lumMod val="50000"/>
                </a:schemeClr>
              </a:solidFill>
              <a:ea typeface="黑体" panose="02010600030101010101" charset="-122"/>
              <a:cs typeface="+mn-lt"/>
            </a:endParaRPr>
          </a:p>
        </p:txBody>
      </p:sp>
      <p:sp>
        <p:nvSpPr>
          <p:cNvPr id="9" name="文本框 9"/>
          <p:cNvSpPr txBox="1"/>
          <p:nvPr/>
        </p:nvSpPr>
        <p:spPr>
          <a:xfrm>
            <a:off x="5580380" y="2211705"/>
            <a:ext cx="2992120" cy="368300"/>
          </a:xfrm>
          <a:prstGeom prst="rect">
            <a:avLst/>
          </a:prstGeom>
          <a:noFill/>
        </p:spPr>
        <p:txBody>
          <a:bodyPr wrap="square" lIns="91442" tIns="45720" rIns="91442" bIns="45720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黑体" panose="02010600030101010101" charset="-122"/>
                <a:cs typeface="+mn-lt"/>
              </a:rPr>
              <a:t>Combined 6 CSV files</a:t>
            </a:r>
            <a:endParaRPr lang="en-US" altLang="zh-CN" dirty="0">
              <a:solidFill>
                <a:schemeClr val="bg1">
                  <a:lumMod val="50000"/>
                </a:schemeClr>
              </a:solidFill>
              <a:ea typeface="黑体" panose="02010600030101010101" charset="-122"/>
              <a:cs typeface="+mn-lt"/>
            </a:endParaRPr>
          </a:p>
        </p:txBody>
      </p:sp>
      <p:sp>
        <p:nvSpPr>
          <p:cNvPr id="30" name="文本框 66"/>
          <p:cNvSpPr txBox="1">
            <a:spLocks noChangeArrowheads="1"/>
          </p:cNvSpPr>
          <p:nvPr/>
        </p:nvSpPr>
        <p:spPr bwMode="auto">
          <a:xfrm>
            <a:off x="4067680" y="627543"/>
            <a:ext cx="130111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4400">
                <a:latin typeface="Simply City Light" panose="020B0303020202080204" pitchFamily="34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buNone/>
            </a:pPr>
            <a:r>
              <a:rPr lang="en-US" altLang="zh-CN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Dataset</a:t>
            </a:r>
            <a:endParaRPr lang="en-US" altLang="zh-CN" sz="2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9"/>
          <p:cNvSpPr txBox="1"/>
          <p:nvPr/>
        </p:nvSpPr>
        <p:spPr>
          <a:xfrm>
            <a:off x="5580380" y="1564005"/>
            <a:ext cx="2992120" cy="368300"/>
          </a:xfrm>
          <a:prstGeom prst="rect">
            <a:avLst/>
          </a:prstGeom>
          <a:noFill/>
        </p:spPr>
        <p:txBody>
          <a:bodyPr wrap="square" lIns="91442" tIns="45720" rIns="91442" bIns="45720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黑体" panose="02010600030101010101" charset="-122"/>
                <a:cs typeface="+mn-lt"/>
              </a:rPr>
              <a:t>R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黑体" panose="02010600030101010101" charset="-122"/>
                <a:cs typeface="+mn-lt"/>
              </a:rPr>
              <a:t>egression Problem</a:t>
            </a:r>
            <a:endParaRPr lang="en-US" altLang="zh-CN" dirty="0">
              <a:solidFill>
                <a:schemeClr val="bg1">
                  <a:lumMod val="50000"/>
                </a:schemeClr>
              </a:solidFill>
              <a:ea typeface="黑体" panose="02010600030101010101" charset="-122"/>
              <a:cs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0" grpId="0"/>
      <p:bldP spid="2" grpId="0"/>
      <p:bldP spid="7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550" y="1203960"/>
            <a:ext cx="2867025" cy="3046095"/>
          </a:xfrm>
          <a:prstGeom prst="rect">
            <a:avLst/>
          </a:prstGeom>
        </p:spPr>
      </p:pic>
      <p:sp>
        <p:nvSpPr>
          <p:cNvPr id="5" name="文本框 9"/>
          <p:cNvSpPr txBox="1"/>
          <p:nvPr/>
        </p:nvSpPr>
        <p:spPr>
          <a:xfrm>
            <a:off x="251460" y="195580"/>
            <a:ext cx="2363470" cy="521970"/>
          </a:xfrm>
          <a:prstGeom prst="rect">
            <a:avLst/>
          </a:prstGeom>
          <a:noFill/>
        </p:spPr>
        <p:txBody>
          <a:bodyPr wrap="square" lIns="91442" tIns="45720" rIns="91442" bIns="45720" rtlCol="0">
            <a:spAutoFit/>
          </a:bodyPr>
          <a:p>
            <a:pPr algn="l"/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+mj-lt"/>
                <a:ea typeface="黑体" panose="02010600030101010101" charset="-122"/>
                <a:cs typeface="+mj-lt"/>
              </a:rPr>
              <a:t>2 - EDA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+mj-lt"/>
              <a:ea typeface="黑体" panose="02010600030101010101" charset="-122"/>
              <a:cs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855" y="1203960"/>
            <a:ext cx="4138295" cy="3084195"/>
          </a:xfrm>
          <a:prstGeom prst="rect">
            <a:avLst/>
          </a:prstGeom>
        </p:spPr>
      </p:pic>
      <p:sp>
        <p:nvSpPr>
          <p:cNvPr id="8" name="Rectangles 7"/>
          <p:cNvSpPr/>
          <p:nvPr/>
        </p:nvSpPr>
        <p:spPr>
          <a:xfrm>
            <a:off x="1331595" y="3945255"/>
            <a:ext cx="935990" cy="13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7" name="文本框 66"/>
          <p:cNvSpPr txBox="1">
            <a:spLocks noChangeArrowheads="1"/>
          </p:cNvSpPr>
          <p:nvPr/>
        </p:nvSpPr>
        <p:spPr bwMode="auto">
          <a:xfrm>
            <a:off x="4101970" y="555788"/>
            <a:ext cx="8477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4400">
                <a:latin typeface="Simply City Light" panose="020B0303020202080204" pitchFamily="34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buNone/>
            </a:pPr>
            <a:r>
              <a:rPr lang="en-US" altLang="zh-CN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Year</a:t>
            </a:r>
            <a:endParaRPr lang="en-US" altLang="zh-CN" sz="2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9"/>
          <p:cNvSpPr txBox="1"/>
          <p:nvPr/>
        </p:nvSpPr>
        <p:spPr>
          <a:xfrm>
            <a:off x="251460" y="195580"/>
            <a:ext cx="2363470" cy="521970"/>
          </a:xfrm>
          <a:prstGeom prst="rect">
            <a:avLst/>
          </a:prstGeom>
          <a:noFill/>
        </p:spPr>
        <p:txBody>
          <a:bodyPr wrap="square" lIns="91442" tIns="45720" rIns="91442" bIns="45720" rtlCol="0">
            <a:spAutoFit/>
          </a:bodyPr>
          <a:p>
            <a:pPr algn="l"/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+mj-lt"/>
                <a:ea typeface="黑体" panose="02010600030101010101" charset="-122"/>
                <a:cs typeface="+mj-lt"/>
              </a:rPr>
              <a:t>2 - EDA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+mj-lt"/>
              <a:ea typeface="黑体" panose="02010600030101010101" charset="-122"/>
              <a:cs typeface="+mj-lt"/>
            </a:endParaRPr>
          </a:p>
        </p:txBody>
      </p:sp>
      <p:sp>
        <p:nvSpPr>
          <p:cNvPr id="7" name="文本框 66"/>
          <p:cNvSpPr txBox="1">
            <a:spLocks noChangeArrowheads="1"/>
          </p:cNvSpPr>
          <p:nvPr/>
        </p:nvSpPr>
        <p:spPr bwMode="auto">
          <a:xfrm>
            <a:off x="4101970" y="555788"/>
            <a:ext cx="8477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4400">
                <a:latin typeface="Simply City Light" panose="020B0303020202080204" pitchFamily="34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buNone/>
            </a:pPr>
            <a:r>
              <a:rPr lang="en-US" altLang="zh-CN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Year</a:t>
            </a:r>
            <a:endParaRPr lang="en-US" altLang="zh-CN" sz="2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2385" y="1016000"/>
            <a:ext cx="6447155" cy="3350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9"/>
          <p:cNvSpPr txBox="1"/>
          <p:nvPr/>
        </p:nvSpPr>
        <p:spPr>
          <a:xfrm>
            <a:off x="251460" y="195580"/>
            <a:ext cx="2363470" cy="521970"/>
          </a:xfrm>
          <a:prstGeom prst="rect">
            <a:avLst/>
          </a:prstGeom>
          <a:noFill/>
        </p:spPr>
        <p:txBody>
          <a:bodyPr wrap="square" lIns="91442" tIns="45720" rIns="91442" bIns="45720" rtlCol="0">
            <a:spAutoFit/>
          </a:bodyPr>
          <a:p>
            <a:pPr algn="l"/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+mj-lt"/>
                <a:ea typeface="黑体" panose="02010600030101010101" charset="-122"/>
                <a:cs typeface="+mj-lt"/>
              </a:rPr>
              <a:t>2 - EDA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+mj-lt"/>
              <a:ea typeface="黑体" panose="02010600030101010101" charset="-122"/>
              <a:cs typeface="+mj-lt"/>
            </a:endParaRPr>
          </a:p>
        </p:txBody>
      </p:sp>
      <p:sp>
        <p:nvSpPr>
          <p:cNvPr id="2" name="文本框 66"/>
          <p:cNvSpPr txBox="1">
            <a:spLocks noChangeArrowheads="1"/>
          </p:cNvSpPr>
          <p:nvPr/>
        </p:nvSpPr>
        <p:spPr bwMode="auto">
          <a:xfrm>
            <a:off x="4211825" y="555788"/>
            <a:ext cx="91186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4400">
                <a:latin typeface="Simply City Light" panose="020B0303020202080204" pitchFamily="34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buNone/>
            </a:pPr>
            <a:r>
              <a:rPr lang="en-US" altLang="zh-CN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MPG</a:t>
            </a:r>
            <a:endParaRPr lang="en-US" altLang="zh-CN" sz="2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3985" y="1059815"/>
            <a:ext cx="6509385" cy="3225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9"/>
          <p:cNvSpPr txBox="1"/>
          <p:nvPr/>
        </p:nvSpPr>
        <p:spPr>
          <a:xfrm>
            <a:off x="251460" y="195580"/>
            <a:ext cx="2363470" cy="521970"/>
          </a:xfrm>
          <a:prstGeom prst="rect">
            <a:avLst/>
          </a:prstGeom>
          <a:noFill/>
        </p:spPr>
        <p:txBody>
          <a:bodyPr wrap="square" lIns="91442" tIns="45720" rIns="91442" bIns="45720" rtlCol="0">
            <a:spAutoFit/>
          </a:bodyPr>
          <a:p>
            <a:pPr algn="l"/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+mj-lt"/>
                <a:ea typeface="黑体" panose="02010600030101010101" charset="-122"/>
                <a:cs typeface="+mj-lt"/>
              </a:rPr>
              <a:t>2 - EDA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+mj-lt"/>
              <a:ea typeface="黑体" panose="02010600030101010101" charset="-122"/>
              <a:cs typeface="+mj-lt"/>
            </a:endParaRPr>
          </a:p>
        </p:txBody>
      </p:sp>
      <p:sp>
        <p:nvSpPr>
          <p:cNvPr id="3" name="文本框 66"/>
          <p:cNvSpPr txBox="1">
            <a:spLocks noChangeArrowheads="1"/>
          </p:cNvSpPr>
          <p:nvPr/>
        </p:nvSpPr>
        <p:spPr bwMode="auto">
          <a:xfrm>
            <a:off x="3962270" y="555788"/>
            <a:ext cx="154749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4400">
                <a:latin typeface="Simply City Light" panose="020B0303020202080204" pitchFamily="34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buNone/>
            </a:pPr>
            <a:r>
              <a:rPr lang="en-US" altLang="zh-CN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Road Tax</a:t>
            </a:r>
            <a:endParaRPr lang="en-US" altLang="zh-CN" sz="2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3355" y="1059815"/>
            <a:ext cx="6257925" cy="3330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9"/>
          <p:cNvSpPr txBox="1"/>
          <p:nvPr/>
        </p:nvSpPr>
        <p:spPr>
          <a:xfrm>
            <a:off x="251460" y="195580"/>
            <a:ext cx="2363470" cy="521970"/>
          </a:xfrm>
          <a:prstGeom prst="rect">
            <a:avLst/>
          </a:prstGeom>
          <a:noFill/>
        </p:spPr>
        <p:txBody>
          <a:bodyPr wrap="square" lIns="91442" tIns="45720" rIns="91442" bIns="45720" rtlCol="0">
            <a:spAutoFit/>
          </a:bodyPr>
          <a:p>
            <a:pPr algn="l"/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+mj-lt"/>
                <a:ea typeface="黑体" panose="02010600030101010101" charset="-122"/>
                <a:cs typeface="+mj-lt"/>
              </a:rPr>
              <a:t>3 - Splitting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+mj-lt"/>
              <a:ea typeface="黑体" panose="02010600030101010101" charset="-122"/>
              <a:cs typeface="+mj-lt"/>
            </a:endParaRPr>
          </a:p>
        </p:txBody>
      </p:sp>
      <p:sp>
        <p:nvSpPr>
          <p:cNvPr id="9" name="文本框 9"/>
          <p:cNvSpPr txBox="1"/>
          <p:nvPr/>
        </p:nvSpPr>
        <p:spPr>
          <a:xfrm>
            <a:off x="5723890" y="1419860"/>
            <a:ext cx="2992120" cy="368300"/>
          </a:xfrm>
          <a:prstGeom prst="rect">
            <a:avLst/>
          </a:prstGeom>
          <a:noFill/>
        </p:spPr>
        <p:txBody>
          <a:bodyPr wrap="square" lIns="91442" tIns="45720" rIns="91442" bIns="45720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黑体" panose="02010600030101010101" charset="-122"/>
                <a:cs typeface="+mn-lt"/>
              </a:rPr>
              <a:t>Basic Splitting</a:t>
            </a:r>
            <a:endParaRPr lang="en-US" altLang="zh-CN" dirty="0">
              <a:solidFill>
                <a:schemeClr val="bg1">
                  <a:lumMod val="50000"/>
                </a:schemeClr>
              </a:solidFill>
              <a:ea typeface="黑体" panose="02010600030101010101" charset="-122"/>
              <a:cs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23890" y="2715895"/>
            <a:ext cx="2992120" cy="922020"/>
          </a:xfrm>
          <a:prstGeom prst="rect">
            <a:avLst/>
          </a:prstGeom>
          <a:noFill/>
        </p:spPr>
        <p:txBody>
          <a:bodyPr wrap="square" lIns="91442" tIns="45720" rIns="91442" bIns="45720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黑体" panose="02010600030101010101" charset="-122"/>
                <a:cs typeface="+mn-lt"/>
              </a:rPr>
              <a:t>80% train</a:t>
            </a:r>
            <a:endParaRPr lang="en-US" altLang="zh-CN" dirty="0">
              <a:solidFill>
                <a:schemeClr val="bg1">
                  <a:lumMod val="50000"/>
                </a:schemeClr>
              </a:solidFill>
              <a:ea typeface="黑体" panose="02010600030101010101" charset="-122"/>
              <a:cs typeface="+mn-lt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黑体" panose="02010600030101010101" charset="-122"/>
                <a:cs typeface="+mn-lt"/>
              </a:rPr>
              <a:t>    10% validation</a:t>
            </a:r>
            <a:endParaRPr lang="en-US" altLang="zh-CN" dirty="0">
              <a:solidFill>
                <a:schemeClr val="bg1">
                  <a:lumMod val="50000"/>
                </a:schemeClr>
              </a:solidFill>
              <a:ea typeface="黑体" panose="02010600030101010101" charset="-122"/>
              <a:cs typeface="+mn-lt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黑体" panose="02010600030101010101" charset="-122"/>
                <a:cs typeface="+mn-lt"/>
              </a:rPr>
              <a:t>    10% test</a:t>
            </a:r>
            <a:endParaRPr lang="en-US" altLang="zh-CN" dirty="0">
              <a:solidFill>
                <a:schemeClr val="bg1">
                  <a:lumMod val="50000"/>
                </a:schemeClr>
              </a:solidFill>
              <a:ea typeface="黑体" panose="02010600030101010101" charset="-122"/>
              <a:cs typeface="+mn-lt"/>
            </a:endParaRPr>
          </a:p>
        </p:txBody>
      </p:sp>
      <p:sp>
        <p:nvSpPr>
          <p:cNvPr id="7" name="文本框 9"/>
          <p:cNvSpPr txBox="1"/>
          <p:nvPr/>
        </p:nvSpPr>
        <p:spPr>
          <a:xfrm>
            <a:off x="5723890" y="2067560"/>
            <a:ext cx="2992120" cy="368300"/>
          </a:xfrm>
          <a:prstGeom prst="rect">
            <a:avLst/>
          </a:prstGeom>
          <a:noFill/>
        </p:spPr>
        <p:txBody>
          <a:bodyPr wrap="square" lIns="91442" tIns="45720" rIns="91442" bIns="45720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黑体" panose="02010600030101010101" charset="-122"/>
                <a:cs typeface="+mn-lt"/>
              </a:rPr>
              <a:t>I.I.D. data</a:t>
            </a:r>
            <a:endParaRPr lang="en-US" altLang="zh-CN" dirty="0">
              <a:solidFill>
                <a:schemeClr val="bg1">
                  <a:lumMod val="50000"/>
                </a:schemeClr>
              </a:solidFill>
              <a:ea typeface="黑体" panose="02010600030101010101" charset="-122"/>
              <a:cs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305" y="987425"/>
            <a:ext cx="4274185" cy="3261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自定义 931">
      <a:dk1>
        <a:srgbClr val="000000"/>
      </a:dk1>
      <a:lt1>
        <a:srgbClr val="FFFFFF"/>
      </a:lt1>
      <a:dk2>
        <a:srgbClr val="7F7F7F"/>
      </a:dk2>
      <a:lt2>
        <a:srgbClr val="FFFFFF"/>
      </a:lt2>
      <a:accent1>
        <a:srgbClr val="D66824"/>
      </a:accent1>
      <a:accent2>
        <a:srgbClr val="D66824"/>
      </a:accent2>
      <a:accent3>
        <a:srgbClr val="D66824"/>
      </a:accent3>
      <a:accent4>
        <a:srgbClr val="D66824"/>
      </a:accent4>
      <a:accent5>
        <a:srgbClr val="D66824"/>
      </a:accent5>
      <a:accent6>
        <a:srgbClr val="D66824"/>
      </a:accent6>
      <a:hlink>
        <a:srgbClr val="D66824"/>
      </a:hlink>
      <a:folHlink>
        <a:srgbClr val="D6682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70C0"/>
        </a:solidFill>
        <a:ln w="15875">
          <a:noFill/>
        </a:ln>
        <a:effectLst>
          <a:innerShdw blurRad="63500" dist="25400" dir="8100000">
            <a:prstClr val="black">
              <a:alpha val="50000"/>
            </a:prstClr>
          </a:innerShdw>
        </a:effectLst>
      </a:spPr>
      <a:bodyPr vert="horz" wrap="square" lIns="91440" tIns="45720" rIns="91440" bIns="45720" numCol="1" anchor="t" anchorCtr="0" compatLnSpc="1"/>
      <a:lstStyle>
        <a:defPPr>
          <a:defRPr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622</Words>
  <Application>WPS Spreadsheets</Application>
  <PresentationFormat>全屏显示(16:9)</PresentationFormat>
  <Paragraphs>84</Paragraphs>
  <Slides>11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32" baseType="lpstr">
      <vt:lpstr>Arial</vt:lpstr>
      <vt:lpstr>宋体</vt:lpstr>
      <vt:lpstr>Wingdings</vt:lpstr>
      <vt:lpstr>微软雅黑</vt:lpstr>
      <vt:lpstr>汉仪旗黑</vt:lpstr>
      <vt:lpstr>黑体</vt:lpstr>
      <vt:lpstr>汉仪中黑KW</vt:lpstr>
      <vt:lpstr>Adobe Myungjo Std M</vt:lpstr>
      <vt:lpstr>Helvetica-Roman-SemiB</vt:lpstr>
      <vt:lpstr>苹方-简</vt:lpstr>
      <vt:lpstr>SimSun-ExtB</vt:lpstr>
      <vt:lpstr>宋体-简</vt:lpstr>
      <vt:lpstr>Agency FB</vt:lpstr>
      <vt:lpstr>Simply City Light</vt:lpstr>
      <vt:lpstr>Calibri</vt:lpstr>
      <vt:lpstr>Helvetica Neue</vt:lpstr>
      <vt:lpstr>汉仪书宋二KW</vt:lpstr>
      <vt:lpstr>Apple SD Gothic Neo</vt:lpstr>
      <vt:lpstr>宋体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杯子空间设计</dc:creator>
  <cp:lastModifiedBy>Dylan</cp:lastModifiedBy>
  <cp:revision>689</cp:revision>
  <dcterms:created xsi:type="dcterms:W3CDTF">2022-10-14T03:46:23Z</dcterms:created>
  <dcterms:modified xsi:type="dcterms:W3CDTF">2022-10-14T03:46:23Z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1033-4.6.1.7451</vt:lpwstr>
  </property>
  <property fmtid="{D5CDD505-2E9C-101B-9397-08002B2CF9AE}" pid="3" name="KSOTemplateUUID">
    <vt:lpwstr>v1.0_mb_KOXqX10+OTDsIzmikyEwVQ==</vt:lpwstr>
  </property>
  <property fmtid="{D5CDD505-2E9C-101B-9397-08002B2CF9AE}" pid="4" name="ICV">
    <vt:lpwstr>D054510C69547C5D362247638538FF0C</vt:lpwstr>
  </property>
</Properties>
</file>